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3" r:id="rId3"/>
    <p:sldId id="353" r:id="rId4"/>
    <p:sldId id="368" r:id="rId5"/>
    <p:sldId id="345" r:id="rId6"/>
    <p:sldId id="346" r:id="rId7"/>
    <p:sldId id="355" r:id="rId8"/>
    <p:sldId id="354" r:id="rId9"/>
    <p:sldId id="365" r:id="rId10"/>
    <p:sldId id="366" r:id="rId11"/>
    <p:sldId id="356" r:id="rId12"/>
    <p:sldId id="357" r:id="rId13"/>
    <p:sldId id="360" r:id="rId14"/>
    <p:sldId id="364" r:id="rId15"/>
    <p:sldId id="3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194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Логика делового общения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</a:t>
            </a:r>
            <a:r>
              <a:rPr lang="ru-RU" sz="3100" dirty="0" smtClean="0">
                <a:solidFill>
                  <a:srgbClr val="FF0000"/>
                </a:solidFill>
                <a:latin typeface="Comic Sans MS" pitchFamily="66" charset="0"/>
              </a:rPr>
              <a:t>Способы построения аргументации:</a:t>
            </a:r>
            <a:endParaRPr lang="ru-RU" sz="3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  <a:latin typeface="Comic Sans MS" pitchFamily="66" charset="0"/>
              </a:rPr>
              <a:t>Прямая аргументация</a:t>
            </a:r>
            <a:endParaRPr lang="ru-RU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  <a:latin typeface="Comic Sans MS" pitchFamily="66" charset="0"/>
              </a:rPr>
              <a:t>Косвенная аргументация</a:t>
            </a:r>
            <a:endParaRPr lang="ru-RU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r>
              <a:rPr lang="ru-RU" sz="3600" b="1" dirty="0" smtClean="0">
                <a:solidFill>
                  <a:srgbClr val="FF0000"/>
                </a:solidFill>
              </a:rPr>
              <a:t>Элементы акта коммуникации по Аристотелю: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Comic Sans MS" pitchFamily="66" charset="0"/>
              </a:rPr>
              <a:t>   1.Таксис </a:t>
            </a:r>
            <a:r>
              <a:rPr lang="ru-RU" sz="2400" dirty="0" smtClean="0">
                <a:latin typeface="Comic Sans MS" pitchFamily="66" charset="0"/>
              </a:rPr>
              <a:t>(совокупность средств коммуникации):</a:t>
            </a:r>
          </a:p>
          <a:p>
            <a:pPr>
              <a:buNone/>
            </a:pPr>
            <a:r>
              <a:rPr lang="ru-RU" sz="2400" b="1" dirty="0" smtClean="0">
                <a:latin typeface="Comic Sans MS" pitchFamily="66" charset="0"/>
              </a:rPr>
              <a:t>          1.1.)</a:t>
            </a:r>
            <a:r>
              <a:rPr lang="ru-RU" sz="2400" b="1" dirty="0" err="1" smtClean="0">
                <a:latin typeface="Comic Sans MS" pitchFamily="66" charset="0"/>
              </a:rPr>
              <a:t>этос</a:t>
            </a:r>
            <a:r>
              <a:rPr lang="ru-RU" sz="2400" b="1" dirty="0" smtClean="0">
                <a:latin typeface="Comic Sans MS" pitchFamily="66" charset="0"/>
              </a:rPr>
              <a:t> (вступление);</a:t>
            </a:r>
          </a:p>
          <a:p>
            <a:pPr>
              <a:buNone/>
            </a:pPr>
            <a:endParaRPr lang="ru-RU" sz="24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dirty="0" smtClean="0">
                <a:latin typeface="Comic Sans MS" pitchFamily="66" charset="0"/>
              </a:rPr>
              <a:t>          1.2)логос (выбор аргументов); </a:t>
            </a:r>
          </a:p>
          <a:p>
            <a:pPr>
              <a:buNone/>
            </a:pPr>
            <a:endParaRPr lang="ru-RU" sz="24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dirty="0" smtClean="0">
                <a:latin typeface="Comic Sans MS" pitchFamily="66" charset="0"/>
              </a:rPr>
              <a:t>          1.3)пафос (ожидаемый эффект).</a:t>
            </a:r>
          </a:p>
          <a:p>
            <a:pPr>
              <a:buNone/>
            </a:pPr>
            <a:endParaRPr lang="ru-RU" sz="24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dirty="0" smtClean="0">
                <a:latin typeface="Comic Sans MS" pitchFamily="66" charset="0"/>
              </a:rPr>
              <a:t>2 . Лексис – </a:t>
            </a:r>
            <a:r>
              <a:rPr lang="ru-RU" sz="2400" dirty="0" smtClean="0">
                <a:latin typeface="Comic Sans MS" pitchFamily="66" charset="0"/>
              </a:rPr>
              <a:t>совокупность языковых средств, выбранная для аргументации.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Аргументация в логике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Comic Sans MS" pitchFamily="66" charset="0"/>
              </a:rPr>
              <a:t>Аргументация - это: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процедура приведения аргументов в пользу какого-либо положения;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сама совокупность таких аргументов;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3)обоснование - в той или иной степени - истинности некоторого суждения.</a:t>
            </a:r>
          </a:p>
          <a:p>
            <a:pPr>
              <a:buNone/>
            </a:pPr>
            <a:r>
              <a:rPr lang="ru-RU" b="1" dirty="0" smtClean="0">
                <a:latin typeface="Comic Sans MS" pitchFamily="66" charset="0"/>
              </a:rPr>
              <a:t>Для аргументации характерны следующие черты: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аргументация всегда выражена в языке, имеет форму произнесенных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или написанных утверждений;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аргументация является целенаправленной деятельностью, цель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аргументационного воздействия - убеждение;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аргументация - это социальная деятельность, поскольку направлена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на человека, предполагает диалог и активную реакцию другой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стороны на приводимые доводы.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4) аргументация предполагает разумность тех, кто ее воспринимает, их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способность рационально взвешивать аргументы, принимать их или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оспаривать.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Виды аргументов: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Универсальные аргументы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Ситуационные аргументы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endParaRPr lang="ru-RU" b="1" dirty="0" smtClean="0"/>
          </a:p>
          <a:p>
            <a:r>
              <a:rPr lang="ru-RU" b="1" dirty="0" smtClean="0">
                <a:latin typeface="Comic Sans MS" pitchFamily="66" charset="0"/>
              </a:rPr>
              <a:t>Эмпирическая аргументация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аргументация</a:t>
            </a:r>
            <a:r>
              <a:rPr lang="ru-RU" dirty="0" smtClean="0">
                <a:latin typeface="Comic Sans MS" pitchFamily="66" charset="0"/>
              </a:rPr>
              <a:t>, неотъемлемым элементом которой является ссылка на опыт, на эмпирические данные. </a:t>
            </a:r>
          </a:p>
          <a:p>
            <a:r>
              <a:rPr lang="ru-RU" b="1" dirty="0" smtClean="0">
                <a:latin typeface="Comic Sans MS" pitchFamily="66" charset="0"/>
              </a:rPr>
              <a:t>Теоретическая аргументация – </a:t>
            </a:r>
            <a:r>
              <a:rPr lang="ru-RU" dirty="0" err="1" smtClean="0">
                <a:latin typeface="Comic Sans MS" pitchFamily="66" charset="0"/>
              </a:rPr>
              <a:t>аргументация</a:t>
            </a:r>
            <a:r>
              <a:rPr lang="ru-RU" dirty="0" smtClean="0">
                <a:latin typeface="Comic Sans MS" pitchFamily="66" charset="0"/>
              </a:rPr>
              <a:t>, опирающаяся на рассуждение и не пользующаяся непосредственно ссылками на опыт.</a:t>
            </a:r>
          </a:p>
          <a:p>
            <a:endParaRPr lang="ru-RU" dirty="0" smtClean="0">
              <a:latin typeface="Comic Sans MS" pitchFamily="66" charset="0"/>
            </a:endParaRPr>
          </a:p>
          <a:p>
            <a:r>
              <a:rPr lang="ru-RU" b="1" dirty="0" smtClean="0">
                <a:latin typeface="Comic Sans MS" pitchFamily="66" charset="0"/>
              </a:rPr>
              <a:t>Методологическая аргументация</a:t>
            </a:r>
            <a:r>
              <a:rPr lang="ru-RU" dirty="0" smtClean="0">
                <a:latin typeface="Comic Sans MS" pitchFamily="66" charset="0"/>
              </a:rPr>
              <a:t> – обоснование отдельного утверждения или целостной концепции путем ссылки на тот надежный метод, с помощью которого получено это утверждение или отстаиваемая концепция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аргумент к традиции;</a:t>
            </a:r>
          </a:p>
          <a:p>
            <a:r>
              <a:rPr lang="ru-RU" dirty="0" smtClean="0">
                <a:latin typeface="Comic Sans MS" pitchFamily="66" charset="0"/>
              </a:rPr>
              <a:t>·  аргумент к авторитету;</a:t>
            </a:r>
          </a:p>
          <a:p>
            <a:r>
              <a:rPr lang="ru-RU" dirty="0" smtClean="0">
                <a:latin typeface="Comic Sans MS" pitchFamily="66" charset="0"/>
              </a:rPr>
              <a:t>·  аргумент к интуиции;</a:t>
            </a:r>
          </a:p>
          <a:p>
            <a:r>
              <a:rPr lang="ru-RU" dirty="0" smtClean="0">
                <a:latin typeface="Comic Sans MS" pitchFamily="66" charset="0"/>
              </a:rPr>
              <a:t>·  аргумент к вере;</a:t>
            </a:r>
          </a:p>
          <a:p>
            <a:r>
              <a:rPr lang="ru-RU" dirty="0" smtClean="0">
                <a:latin typeface="Comic Sans MS" pitchFamily="66" charset="0"/>
              </a:rPr>
              <a:t>·  аргумент к здравому смыслу;</a:t>
            </a:r>
          </a:p>
          <a:p>
            <a:r>
              <a:rPr lang="ru-RU" dirty="0" smtClean="0">
                <a:latin typeface="Comic Sans MS" pitchFamily="66" charset="0"/>
              </a:rPr>
              <a:t>аргумент к силе;</a:t>
            </a:r>
          </a:p>
          <a:p>
            <a:r>
              <a:rPr lang="ru-RU" dirty="0" smtClean="0">
                <a:latin typeface="Comic Sans MS" pitchFamily="66" charset="0"/>
              </a:rPr>
              <a:t>аргумент к невежеству;</a:t>
            </a:r>
          </a:p>
          <a:p>
            <a:r>
              <a:rPr lang="ru-RU" dirty="0" smtClean="0">
                <a:latin typeface="Comic Sans MS" pitchFamily="66" charset="0"/>
              </a:rPr>
              <a:t>аргумент к аудитории;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Аргумент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ad </a:t>
            </a: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hominen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(Аристотель)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Comic Sans MS" pitchFamily="66" charset="0"/>
              </a:rPr>
              <a:t>«Аргумент к личности» </a:t>
            </a:r>
            <a:r>
              <a:rPr lang="ru-RU" dirty="0" smtClean="0">
                <a:latin typeface="Comic Sans MS" pitchFamily="66" charset="0"/>
              </a:rPr>
              <a:t>– тип аргумента, используемый для того, чтобы отвлечь внимание участников дискуссии анализом отрицательных  свойств личности оппонента:</a:t>
            </a:r>
          </a:p>
          <a:p>
            <a:r>
              <a:rPr lang="ru-RU" dirty="0" smtClean="0">
                <a:latin typeface="Comic Sans MS" pitchFamily="66" charset="0"/>
              </a:rPr>
              <a:t>- это субъективный вид доводов, чаще всего достаточно эмоционально окрашенный, поэтому в каждом конкретном случае довольно сложно найти объективные критерии их обоснованности;</a:t>
            </a:r>
          </a:p>
          <a:p>
            <a:r>
              <a:rPr lang="ru-RU" dirty="0" smtClean="0">
                <a:latin typeface="Comic Sans MS" pitchFamily="66" charset="0"/>
              </a:rPr>
              <a:t>- он является мощным средством воздействия на аудиторию, поскольку используемые обвинения до- статочно трудно опровергать, хотя доказательств может быть недостаточно или вовсе не существовать;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Аргумент </a:t>
            </a:r>
            <a:r>
              <a:rPr lang="en-US" sz="4400" b="1" dirty="0">
                <a:solidFill>
                  <a:srgbClr val="FF0000"/>
                </a:solidFill>
                <a:latin typeface="Comic Sans MS" pitchFamily="66" charset="0"/>
              </a:rPr>
              <a:t>ad </a:t>
            </a:r>
            <a:r>
              <a:rPr lang="en-US" sz="4400" b="1" dirty="0" smtClean="0">
                <a:solidFill>
                  <a:srgbClr val="FF0000"/>
                </a:solidFill>
                <a:latin typeface="Comic Sans MS" pitchFamily="66" charset="0"/>
              </a:rPr>
              <a:t>rem</a:t>
            </a:r>
            <a:r>
              <a:rPr lang="ru-RU" sz="4400" b="1" dirty="0" smtClean="0">
                <a:solidFill>
                  <a:srgbClr val="FF0000"/>
                </a:solidFill>
                <a:latin typeface="Comic Sans MS" pitchFamily="66" charset="0"/>
              </a:rPr>
              <a:t> (Цицерон)</a:t>
            </a:r>
            <a:endParaRPr lang="ru-RU" sz="4400" dirty="0"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latin typeface="Comic Sans MS" pitchFamily="66" charset="0"/>
              </a:rPr>
              <a:t>«Аргумент </a:t>
            </a:r>
            <a:r>
              <a:rPr lang="ru-RU" b="1" dirty="0" smtClean="0">
                <a:latin typeface="Comic Sans MS" pitchFamily="66" charset="0"/>
              </a:rPr>
              <a:t>по существу» </a:t>
            </a:r>
            <a:r>
              <a:rPr lang="ru-RU" dirty="0">
                <a:latin typeface="Comic Sans MS" pitchFamily="66" charset="0"/>
              </a:rPr>
              <a:t>– 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 рациональный аргумент, направленный на обоснование доказываемого утверждения; его цель – достижение объективной истины;</a:t>
            </a:r>
          </a:p>
          <a:p>
            <a:r>
              <a:rPr lang="ru-RU" smtClean="0">
                <a:latin typeface="Comic Sans MS" pitchFamily="66" charset="0"/>
              </a:rPr>
              <a:t>Он эмоционально </a:t>
            </a:r>
            <a:r>
              <a:rPr lang="ru-RU" dirty="0" smtClean="0">
                <a:latin typeface="Comic Sans MS" pitchFamily="66" charset="0"/>
              </a:rPr>
              <a:t>нейтрален и основан на фактах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937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Логика делового общения </a:t>
            </a:r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- это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Comic Sans MS" pitchFamily="66" charset="0"/>
              </a:rPr>
              <a:t>раздел практической логики, предметом изучения которого является коммуникация, опосредованная конкретными условиями профессиональной среды индивида.</a:t>
            </a:r>
            <a:endParaRPr lang="ru-RU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Comic Sans MS" pitchFamily="66" charset="0"/>
              </a:rPr>
              <a:t>Юрген</a:t>
            </a:r>
            <a:r>
              <a:rPr lang="ru-RU" sz="27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Comic Sans MS" pitchFamily="66" charset="0"/>
              </a:rPr>
              <a:t>Хабермас</a:t>
            </a:r>
            <a:r>
              <a:rPr lang="ru-RU" sz="2700" dirty="0" smtClean="0">
                <a:solidFill>
                  <a:schemeClr val="tx1"/>
                </a:solidFill>
                <a:latin typeface="Comic Sans MS" pitchFamily="66" charset="0"/>
              </a:rPr>
              <a:t> (р. В 1929г.) – немецкий философ и логик</a:t>
            </a:r>
            <a:endParaRPr lang="ru-RU" sz="27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6" name="Содержимое 5" descr="Хаби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96370" y="1920875"/>
            <a:ext cx="3760259" cy="44338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Comic Sans MS" pitchFamily="66" charset="0"/>
              </a:rPr>
              <a:t>- автор теории коммуникативного действия </a:t>
            </a:r>
            <a:r>
              <a:rPr lang="ru-RU" b="1" dirty="0" smtClean="0">
                <a:latin typeface="Comic Sans MS" pitchFamily="66" charset="0"/>
              </a:rPr>
              <a:t>(</a:t>
            </a:r>
            <a:r>
              <a:rPr lang="ru-RU" b="1" dirty="0" err="1" smtClean="0">
                <a:latin typeface="Comic Sans MS" pitchFamily="66" charset="0"/>
              </a:rPr>
              <a:t>диалогика</a:t>
            </a:r>
            <a:r>
              <a:rPr lang="ru-RU" dirty="0" smtClean="0">
                <a:latin typeface="Comic Sans MS" pitchFamily="66" charset="0"/>
              </a:rPr>
              <a:t>)</a:t>
            </a:r>
          </a:p>
          <a:p>
            <a:r>
              <a:rPr lang="ru-RU" dirty="0" smtClean="0">
                <a:latin typeface="Comic Sans MS" pitchFamily="66" charset="0"/>
              </a:rPr>
              <a:t>- автор понятия </a:t>
            </a:r>
            <a:r>
              <a:rPr lang="ru-RU" b="1" dirty="0" smtClean="0">
                <a:latin typeface="Comic Sans MS" pitchFamily="66" charset="0"/>
              </a:rPr>
              <a:t>«коммуникативная компетентность»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глад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276872"/>
            <a:ext cx="3024336" cy="388843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«Коммуникативная поломка», или «публичная немота» </a:t>
            </a:r>
            <a:r>
              <a:rPr lang="ru-RU" sz="2800" dirty="0" smtClean="0">
                <a:latin typeface="Comic Sans MS" pitchFamily="66" charset="0"/>
              </a:rPr>
              <a:t>(автор Б. </a:t>
            </a:r>
            <a:r>
              <a:rPr lang="ru-RU" sz="2800" dirty="0" err="1" smtClean="0">
                <a:latin typeface="Comic Sans MS" pitchFamily="66" charset="0"/>
              </a:rPr>
              <a:t>Гладарев</a:t>
            </a:r>
            <a:r>
              <a:rPr lang="ru-RU" sz="2800" dirty="0" smtClean="0">
                <a:latin typeface="Comic Sans MS" pitchFamily="66" charset="0"/>
              </a:rPr>
              <a:t>) – понятие, которым обозначается неспособность индивидов найти консенсус в процессе коммуникации.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solidFill>
                  <a:schemeClr val="tx1"/>
                </a:solidFill>
                <a:latin typeface="Comic Sans MS" pitchFamily="66" charset="0"/>
              </a:rPr>
              <a:t>Два типа культуры коммуникации по А. Панарину</a:t>
            </a:r>
            <a:endParaRPr lang="ru-RU" sz="31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Comic Sans MS" pitchFamily="66" charset="0"/>
              </a:rPr>
              <a:t>1)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культура монолога </a:t>
            </a:r>
            <a:r>
              <a:rPr lang="ru-RU" sz="2800" dirty="0" smtClean="0">
                <a:latin typeface="Comic Sans MS" pitchFamily="66" charset="0"/>
              </a:rPr>
              <a:t>– тип культуры коммуникации, в котором характерно доминирование аргументов, норм и установок одного или нескольких участников;</a:t>
            </a:r>
          </a:p>
          <a:p>
            <a:pPr>
              <a:buNone/>
            </a:pPr>
            <a:endParaRPr lang="ru-RU" sz="2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800" dirty="0" smtClean="0">
                <a:latin typeface="Comic Sans MS" pitchFamily="66" charset="0"/>
              </a:rPr>
              <a:t>2)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культура диалога</a:t>
            </a:r>
            <a:r>
              <a:rPr lang="ru-RU" sz="2800" dirty="0" smtClean="0">
                <a:latin typeface="Comic Sans MS" pitchFamily="66" charset="0"/>
              </a:rPr>
              <a:t>– тип культуры коммуникации, основанный на принципах плюрализма;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omic Sans MS" pitchFamily="66" charset="0"/>
              </a:rPr>
              <a:t>           Типы коммуникации: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>
                <a:latin typeface="Comic Sans MS" pitchFamily="66" charset="0"/>
              </a:rPr>
              <a:t>)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диалог</a:t>
            </a:r>
            <a:r>
              <a:rPr lang="ru-RU" dirty="0" smtClean="0">
                <a:latin typeface="Comic Sans MS" pitchFamily="66" charset="0"/>
              </a:rPr>
              <a:t> – коммуникативный акт, основанный на взаимодействии </a:t>
            </a:r>
            <a:r>
              <a:rPr lang="ru-RU" b="1" dirty="0" err="1" smtClean="0">
                <a:latin typeface="Comic Sans MS" pitchFamily="66" charset="0"/>
              </a:rPr>
              <a:t>пропонента</a:t>
            </a:r>
            <a:r>
              <a:rPr lang="ru-RU" b="1" dirty="0" smtClean="0">
                <a:latin typeface="Comic Sans MS" pitchFamily="66" charset="0"/>
              </a:rPr>
              <a:t> и оппонента 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монолог</a:t>
            </a:r>
            <a:r>
              <a:rPr lang="ru-RU" dirty="0" smtClean="0">
                <a:latin typeface="Comic Sans MS" pitchFamily="66" charset="0"/>
              </a:rPr>
              <a:t> – коммуникативный акт, в котором участвует один индивид, обращаясь к широкой аудитории;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</a:t>
            </a:r>
            <a:r>
              <a:rPr lang="ru-RU" dirty="0" err="1" smtClean="0">
                <a:solidFill>
                  <a:srgbClr val="FF0000"/>
                </a:solidFill>
                <a:latin typeface="Comic Sans MS" pitchFamily="66" charset="0"/>
              </a:rPr>
              <a:t>полилог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– акт коммуникации, в котором участвуют множество индивидов;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4) </a:t>
            </a:r>
            <a:r>
              <a:rPr lang="ru-RU" dirty="0" err="1" smtClean="0">
                <a:solidFill>
                  <a:srgbClr val="FF0000"/>
                </a:solidFill>
                <a:latin typeface="Comic Sans MS" pitchFamily="66" charset="0"/>
              </a:rPr>
              <a:t>эврестический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диалог </a:t>
            </a:r>
            <a:r>
              <a:rPr lang="ru-RU" dirty="0" smtClean="0">
                <a:latin typeface="Comic Sans MS" pitchFamily="66" charset="0"/>
              </a:rPr>
              <a:t>– спор, либо научная дискуссия, целью которых является  поиск решения конкретной проблемы.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Три стадии диалога: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1) </a:t>
            </a:r>
            <a:r>
              <a:rPr lang="ru-RU" b="1" dirty="0" smtClean="0">
                <a:latin typeface="Comic Sans MS" pitchFamily="66" charset="0"/>
              </a:rPr>
              <a:t>подготовительная</a:t>
            </a:r>
            <a:r>
              <a:rPr lang="ru-RU" dirty="0" smtClean="0">
                <a:latin typeface="Comic Sans MS" pitchFamily="66" charset="0"/>
              </a:rPr>
              <a:t> – стадия определения и поиска;</a:t>
            </a:r>
          </a:p>
          <a:p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2) </a:t>
            </a:r>
            <a:r>
              <a:rPr lang="ru-RU" b="1" dirty="0" smtClean="0">
                <a:latin typeface="Comic Sans MS" pitchFamily="66" charset="0"/>
              </a:rPr>
              <a:t>основная</a:t>
            </a:r>
            <a:r>
              <a:rPr lang="ru-RU" dirty="0" smtClean="0">
                <a:latin typeface="Comic Sans MS" pitchFamily="66" charset="0"/>
              </a:rPr>
              <a:t>  -стадия аргументации;</a:t>
            </a:r>
          </a:p>
          <a:p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3) </a:t>
            </a:r>
            <a:r>
              <a:rPr lang="ru-RU" b="1" dirty="0" smtClean="0">
                <a:latin typeface="Comic Sans MS" pitchFamily="66" charset="0"/>
              </a:rPr>
              <a:t>заключительная.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        Цель коммуникации: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Точка зрения </a:t>
            </a:r>
            <a:r>
              <a:rPr lang="ru-RU" dirty="0" smtClean="0">
                <a:latin typeface="Comic Sans MS" pitchFamily="66" charset="0"/>
              </a:rPr>
              <a:t>– субъективное восприятие индивидом процессов и явлений окружающего мира, обусловленное его менталитетом и интеллектом и выраженное в вербальной форме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Основные части аргументации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</a:t>
            </a:r>
            <a:r>
              <a:rPr lang="ru-RU" b="1" i="1" dirty="0" smtClean="0">
                <a:latin typeface="Comic Sans MS" pitchFamily="66" charset="0"/>
              </a:rPr>
              <a:t>Тезис</a:t>
            </a:r>
            <a:r>
              <a:rPr lang="ru-RU" dirty="0" smtClean="0">
                <a:latin typeface="Comic Sans MS" pitchFamily="66" charset="0"/>
              </a:rPr>
              <a:t> – исходное положение для обоснования;</a:t>
            </a:r>
          </a:p>
          <a:p>
            <a:pPr>
              <a:buNone/>
            </a:pP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</a:t>
            </a:r>
            <a:r>
              <a:rPr lang="ru-RU" b="1" i="1" dirty="0" smtClean="0">
                <a:latin typeface="Comic Sans MS" pitchFamily="66" charset="0"/>
              </a:rPr>
              <a:t>Аргумент</a:t>
            </a:r>
            <a:r>
              <a:rPr lang="ru-RU" dirty="0" smtClean="0">
                <a:latin typeface="Comic Sans MS" pitchFamily="66" charset="0"/>
              </a:rPr>
              <a:t>  -утверждение, при помощи которого обосновывается тезис;</a:t>
            </a:r>
          </a:p>
          <a:p>
            <a:pPr>
              <a:buNone/>
            </a:pP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</a:t>
            </a:r>
            <a:r>
              <a:rPr lang="ru-RU" b="1" i="1" dirty="0" smtClean="0">
                <a:latin typeface="Comic Sans MS" pitchFamily="66" charset="0"/>
              </a:rPr>
              <a:t>Форма </a:t>
            </a:r>
            <a:r>
              <a:rPr lang="ru-RU" dirty="0" smtClean="0">
                <a:latin typeface="Comic Sans MS" pitchFamily="66" charset="0"/>
              </a:rPr>
              <a:t>– это логическое отношение между аргументом и тезисом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1262</TotalTime>
  <Words>650</Words>
  <Application>Microsoft Office PowerPoint</Application>
  <PresentationFormat>Экран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Логика делового общения</vt:lpstr>
      <vt:lpstr> Логика делового общения - это</vt:lpstr>
      <vt:lpstr> Юрген Хабермас (р. В 1929г.) – немецкий философ и логик</vt:lpstr>
      <vt:lpstr>Презентация PowerPoint</vt:lpstr>
      <vt:lpstr> Два типа культуры коммуникации по А. Панарину</vt:lpstr>
      <vt:lpstr>           Типы коммуникации:</vt:lpstr>
      <vt:lpstr>      Три стадии диалога:</vt:lpstr>
      <vt:lpstr>         Цель коммуникации:</vt:lpstr>
      <vt:lpstr> Основные части аргументации</vt:lpstr>
      <vt:lpstr>   Способы построения аргументации:</vt:lpstr>
      <vt:lpstr>  Элементы акта коммуникации по Аристотелю:</vt:lpstr>
      <vt:lpstr> Аргументация в логике</vt:lpstr>
      <vt:lpstr>            Виды аргументов:</vt:lpstr>
      <vt:lpstr> Аргумент ad hominen (Аристотель)</vt:lpstr>
      <vt:lpstr>Аргумент ad rem (Цицерон)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111</cp:lastModifiedBy>
  <cp:revision>131</cp:revision>
  <dcterms:created xsi:type="dcterms:W3CDTF">2016-10-26T13:27:37Z</dcterms:created>
  <dcterms:modified xsi:type="dcterms:W3CDTF">2022-02-28T09:14:45Z</dcterms:modified>
</cp:coreProperties>
</file>